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34"/>
  </p:notesMasterIdLst>
  <p:sldIdLst>
    <p:sldId id="256" r:id="rId3"/>
    <p:sldId id="39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64" r:id="rId21"/>
    <p:sldId id="275" r:id="rId22"/>
    <p:sldId id="276" r:id="rId23"/>
    <p:sldId id="277" r:id="rId24"/>
    <p:sldId id="369" r:id="rId25"/>
    <p:sldId id="278" r:id="rId26"/>
    <p:sldId id="279" r:id="rId27"/>
    <p:sldId id="280" r:id="rId28"/>
    <p:sldId id="281" r:id="rId29"/>
    <p:sldId id="282" r:id="rId30"/>
    <p:sldId id="283" r:id="rId31"/>
    <p:sldId id="294" r:id="rId32"/>
    <p:sldId id="3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75"/>
    <p:restoredTop sz="71319"/>
  </p:normalViewPr>
  <p:slideViewPr>
    <p:cSldViewPr snapToGrid="0" snapToObjects="1">
      <p:cViewPr varScale="1">
        <p:scale>
          <a:sx n="83" d="100"/>
          <a:sy n="83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C9887-CEFB-4F4C-BE5D-32F0579F40D7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7AC1F-4240-924B-8113-0ADDB1FAB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74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Good afternoon! My name is _________ with the United States Navy.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Today I’m going to tell you about the Navy’s Nuclear program — the most advanced program in the military.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7AC1F-4240-924B-8113-0ADDB1FABC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43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You’ll receive training on a curriculum designed by MIT.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All while receiving a paycheck.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7AC1F-4240-924B-8113-0ADDB1FABC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98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You are setting yourself up for the future. Here is what you may expect once you leave the Navy.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Some find that the most difficult decision they may have to make after the Navy is where to live and work because there are so many opportunities.</a:t>
            </a:r>
            <a:r>
              <a:rPr lang="en-US" sz="1200" dirty="0">
                <a:solidFill>
                  <a:srgbClr val="00283B"/>
                </a:solidFill>
                <a:latin typeface="Arial" panose="020B0604020202020204" pitchFamily="34" charset="0"/>
                <a:ea typeface="Roboto Slab Light" pitchFamily="2" charset="0"/>
                <a:cs typeface="Arial" panose="020B0604020202020204" pitchFamily="34" charset="0"/>
              </a:rPr>
              <a:t> </a:t>
            </a:r>
            <a:endParaRPr lang="en-US" sz="1200" dirty="0">
              <a:solidFill>
                <a:srgbClr val="00283B"/>
              </a:solidFill>
              <a:highlight>
                <a:srgbClr val="FF0000"/>
              </a:highlight>
              <a:latin typeface="Arial" panose="020B0604020202020204" pitchFamily="34" charset="0"/>
              <a:ea typeface="Roboto Slab Light" pitchFamily="2" charset="0"/>
              <a:cs typeface="Arial" panose="020B0604020202020204" pitchFamily="34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7AC1F-4240-924B-8113-0ADDB1FABC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6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additional resources for you, including Navy.com, which has a wealth of information about the Navy. </a:t>
            </a:r>
          </a:p>
        </p:txBody>
      </p:sp>
    </p:spTree>
    <p:extLst>
      <p:ext uri="{BB962C8B-B14F-4D97-AF65-F5344CB8AC3E}">
        <p14:creationId xmlns:p14="http://schemas.microsoft.com/office/powerpoint/2010/main" val="3998593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Talk to me! I’d love to tell you more about life in the Navy and answer any questions you may have.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(Input your contact information — phone, email, social media handles, and/or your personalized QR or Snapchat code.)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(If inserting a code, encourage students to take a picture and save your contact information.)</a:t>
            </a:r>
          </a:p>
        </p:txBody>
      </p:sp>
    </p:spTree>
    <p:extLst>
      <p:ext uri="{BB962C8B-B14F-4D97-AF65-F5344CB8AC3E}">
        <p14:creationId xmlns:p14="http://schemas.microsoft.com/office/powerpoint/2010/main" val="244546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I’m a recruiter with the U.S. Navy and want to introduce you to the Navy and what it has to offer. </a:t>
            </a:r>
          </a:p>
          <a:p>
            <a:endParaRPr lang="en-US" i="1" dirty="0"/>
          </a:p>
          <a:p>
            <a:r>
              <a:rPr lang="en-US" i="1" dirty="0"/>
              <a:t>INCLUDE ON SLIDE: </a:t>
            </a:r>
          </a:p>
          <a:p>
            <a:pPr marL="171450" indent="-171450">
              <a:buFontTx/>
              <a:buChar char="-"/>
            </a:pPr>
            <a:r>
              <a:rPr lang="en-US" i="1" dirty="0"/>
              <a:t>Name </a:t>
            </a:r>
          </a:p>
          <a:p>
            <a:pPr marL="171450" indent="-171450">
              <a:buFontTx/>
              <a:buChar char="-"/>
            </a:pPr>
            <a:r>
              <a:rPr lang="en-US" i="1" dirty="0"/>
              <a:t>Phone Number </a:t>
            </a:r>
          </a:p>
          <a:p>
            <a:pPr marL="171450" indent="-171450">
              <a:buFontTx/>
              <a:buChar char="-"/>
            </a:pPr>
            <a:r>
              <a:rPr lang="en-US" i="1" dirty="0"/>
              <a:t>Social Channels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CB09D3-89AE-4646-B1D1-48689D79D7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70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Navy was founded in 1775.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One of 7 uniform services in the United States and 1 of 5 armed forces.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Largest Navy in the world, greater than the next 13 navies COMBINED, with over 330,000 active-duty Sailors and over 130 essential career fields.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World’s largest aircraft carrier fleet, including 289 deployable battleships and over 100 ports of call.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7AC1F-4240-924B-8113-0ADDB1FABC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46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This is an image of a nuclear reactor vessel. It can speed up or slow down the reaction as needed.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Control rods are in yellow and can be made of boron, silver, indium, and cadmium. They are inserted and withdrawn to control the speed of the reaction.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Fuel assembly is in red. Remember, that’s where uranium pellets were loaded.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Fuel assembly acts as a coolant and moderator.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Now that we’ve discussed fission and how we control it, we are going to look at the four steps to creating nuclear power.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7AC1F-4240-924B-8113-0ADDB1FABC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Navy nuclear power program has a long, proud history. It is one of the largest nuclear organizations and one of the most advanced programs in the world.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Navy has a stellar safety record when it comes to nuclear power.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Navy has sailed 166 million miles without a single nuclear accident, which is approximately 6,666 trips around the world or approximately 345 round trips to the moon.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7AC1F-4240-924B-8113-0ADDB1FABC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7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Here are the eight bases where you could potentially be stationed.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alt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(Feel free to add context or color to the slide.)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7AC1F-4240-924B-8113-0ADDB1FABC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1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36250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5547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nuclear program isn’t easy. It’s actually the toughest academic program across all military platforms.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07AC1F-4240-924B-8113-0ADDB1FABC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6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0CA3-8DE1-CB49-8BEA-E9DDD34B6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4F4DA-1E0B-004D-8FA3-8D486D348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30C7C-11A0-9F4C-B70C-6CDE41A0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E79E8-E3FB-B549-BE36-D6BBAACDE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E6F29-7CBA-2E45-ABFA-E62E9920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60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8E9E-781A-F946-9B2E-4B26A2ACA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D0FC9-0F04-A74B-B154-65361B9B5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5BF2B-B26A-C04D-9C1C-722755C77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3877-4F31-F349-9EBF-E4E1554E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ECFD5-B32B-6B46-B4E0-F8E28953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8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C562AB-DD2D-7245-AE92-FF2BAE17A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60E0D-C3C7-C34D-987B-F9A1156A8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900E9-E9A8-914B-A6F7-288AF4FA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67B29-4AED-404D-A2F7-082D58001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C3D80-A157-BB4E-B19E-070C855F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50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  <a:defRPr sz="6000" b="1" i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5883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630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  <a:defRPr sz="6000" b="1" i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7464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2358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6169" y="5029200"/>
            <a:ext cx="7356231" cy="100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  <a:defRPr sz="6000" b="1" i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53780" y="-294205"/>
            <a:ext cx="2738219" cy="218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416169" y="6086801"/>
            <a:ext cx="7843620" cy="4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37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icture with Caption" preserve="1">
  <p:cSld name="3_Picture with 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312"/>
            <a:ext cx="12192000" cy="687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6464300" y="1079560"/>
            <a:ext cx="5297640" cy="5270440"/>
          </a:xfrm>
          <a:prstGeom prst="rect">
            <a:avLst/>
          </a:prstGeom>
          <a:solidFill>
            <a:srgbClr val="022A3A">
              <a:alpha val="63921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464300" y="355601"/>
            <a:ext cx="5590408" cy="34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2A3A"/>
              </a:buClr>
              <a:buSzPts val="4400"/>
              <a:buFont typeface="Rockwell"/>
              <a:buNone/>
              <a:defRPr>
                <a:solidFill>
                  <a:srgbClr val="022A3A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6591300" y="1188583"/>
            <a:ext cx="5041900" cy="50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973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tabLst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246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Section Header">
  <p:cSld name="7_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69231" y="525546"/>
            <a:ext cx="58888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  <a:defRPr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5" name="Google Shape;45;p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2538" y="1"/>
            <a:ext cx="47894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469899" y="2213812"/>
            <a:ext cx="5888172" cy="360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973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tabLst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1928" y="-5554"/>
            <a:ext cx="4800072" cy="68731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7296C2-DF3E-3643-A5B9-E913C3B1746A}"/>
              </a:ext>
            </a:extLst>
          </p:cNvPr>
          <p:cNvSpPr txBox="1"/>
          <p:nvPr userDrawn="1"/>
        </p:nvSpPr>
        <p:spPr>
          <a:xfrm>
            <a:off x="673768" y="64248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55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preserve="1" userDrawn="1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;p8">
            <a:extLst>
              <a:ext uri="{FF2B5EF4-FFF2-40B4-BE49-F238E27FC236}">
                <a16:creationId xmlns:a16="http://schemas.microsoft.com/office/drawing/2014/main" id="{33D31619-B98B-FF4E-93A4-191EC8C9C8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231" y="525546"/>
            <a:ext cx="58888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  <a:defRPr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46;p8">
            <a:extLst>
              <a:ext uri="{FF2B5EF4-FFF2-40B4-BE49-F238E27FC236}">
                <a16:creationId xmlns:a16="http://schemas.microsoft.com/office/drawing/2014/main" id="{DAD872DD-BE91-BA4C-B052-2653CB05C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9899" y="2213812"/>
            <a:ext cx="5888172" cy="360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973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tabLst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4792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preserve="1" userDrawn="1">
  <p:cSld name="1_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CA8681-46D6-194F-A15F-3B148436F6C0}"/>
              </a:ext>
            </a:extLst>
          </p:cNvPr>
          <p:cNvSpPr/>
          <p:nvPr userDrawn="1"/>
        </p:nvSpPr>
        <p:spPr>
          <a:xfrm>
            <a:off x="93658" y="5745901"/>
            <a:ext cx="1540042" cy="1112099"/>
          </a:xfrm>
          <a:prstGeom prst="rect">
            <a:avLst/>
          </a:prstGeom>
          <a:solidFill>
            <a:srgbClr val="042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oogle Shape;9;p1">
            <a:extLst>
              <a:ext uri="{FF2B5EF4-FFF2-40B4-BE49-F238E27FC236}">
                <a16:creationId xmlns:a16="http://schemas.microsoft.com/office/drawing/2014/main" id="{C1FB8C9C-0D6D-7247-AC00-82BB0F68D3A5}"/>
              </a:ext>
            </a:extLst>
          </p:cNvPr>
          <p:cNvPicPr preferRelativeResize="0"/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1351" y="5796280"/>
            <a:ext cx="1390649" cy="1112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980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4EC9-4702-2341-9D39-139FFAB55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AE17-27F4-C643-81AA-2F72FA679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97CF7-570A-934E-8B48-FB678804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C27A-232A-D44E-B6F7-FC774E57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A9F0F-DF8D-C147-872A-54502CE1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93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Section Header">
  <p:cSld name="8_Section 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5264516" y="525546"/>
            <a:ext cx="600776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  <a:defRPr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8945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5265184" y="2213812"/>
            <a:ext cx="6007100" cy="336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973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tabLst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6" name="Google Shape;95;p18">
            <a:extLst>
              <a:ext uri="{FF2B5EF4-FFF2-40B4-BE49-F238E27FC236}">
                <a16:creationId xmlns:a16="http://schemas.microsoft.com/office/drawing/2014/main" id="{B33E0C83-377D-144E-B227-1E986B895707}"/>
              </a:ext>
            </a:extLst>
          </p:cNvPr>
          <p:cNvPicPr preferRelativeResize="0"/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9265" y="5796280"/>
            <a:ext cx="1390649" cy="1112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158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 preserve="1" userDrawn="1">
  <p:cSld name="2_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469900" y="2213812"/>
            <a:ext cx="5939446" cy="358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973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tabLst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7369C-42C2-BA44-B8DE-0C2F44026D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863" y="0"/>
            <a:ext cx="4856137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86A845-B865-9249-A11A-3C72A9BF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746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3_Sectio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469232" y="525546"/>
            <a:ext cx="59401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  <a:defRPr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3326" y="1"/>
            <a:ext cx="4828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469900" y="2213812"/>
            <a:ext cx="5939446" cy="3588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973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tabLst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485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/>
        <p:spPr>
          <a:xfrm>
            <a:off x="0" y="0"/>
            <a:ext cx="1221991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852158" y="18182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ckwell"/>
              <a:buNone/>
              <a:defRPr sz="6000" b="1" i="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6301" y="-116405"/>
            <a:ext cx="2273616" cy="1818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266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38200" y="25455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5281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823E-093B-40D5-9B7E-C3CB1E4A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5DF32-00CF-4B0C-AE45-6EEA76D3D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6F55B-FD76-4301-A492-9546102B7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F3FB4-28CD-4EA5-8ADD-4EC87765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34F61-A370-4A1B-AD74-E0F8F8BC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9C529-E9C8-4187-B33A-C4F1C51B51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33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E52A-B528-F24A-A36D-0C80754F7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3F21D-F051-464E-8A14-841385918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98096-A456-F143-8D71-E40AAF486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67B8D-CC3C-B847-81ED-55426C8F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89FB1-D00F-5D4F-9E8B-F52EE032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5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0676-3FBD-8444-B37C-43EE0069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6EC3-E53F-E24C-9978-3B5E58645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A4FB2-33A1-6C4D-ABFF-8DF0702C3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AFE59-BC8D-6E4D-8175-74A074DAA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1FEE6-212D-154C-84DF-5CB31DFF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53E68-33B9-0C42-840F-CF029BBC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4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B6C5-7E6F-1945-B05B-DC58BE060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86DAE-90C8-AF49-BC63-A93EE69D4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93631-7DA7-2843-AA35-710D0545E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3295E-2A3F-F242-9EF8-AFEDCCCA5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A4F90-F92E-D648-A143-CB5FB5EC6E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3067E-CAD0-C645-81DC-224057AC4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567CC-515D-8248-98B3-84938DED9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323612-A061-C444-A61C-E4613EA8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03A84-D912-D34B-A5D1-2EE71C0C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1978C5-48F9-8749-BD77-A644052B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FB6D0-F4D9-0743-9427-773EF23F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92ED4-15A5-434F-A84C-E59CF387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33A27-499C-C044-907C-8B2B002D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063E2-D804-C144-A791-140AC9E8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C767C-B42C-284C-9475-5CCD96C9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425E-9382-5F49-A3FB-28C91FC6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B83E-00C4-3744-8D0D-C3433A03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57671-1D86-7446-91C2-A5B99823F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2209B-C2D5-DF41-8C40-CEB3BD374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4FD06-1238-7445-9D83-8E3F38C9F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0058A-6FB6-9B46-A929-ABC33B96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0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B613-C721-DB48-ADA3-0ABD50EC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7FF42-0E9D-F64D-91F3-E447E6E2CC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9534A6-92EA-E847-B253-206614F5B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D2D6-9CA7-814C-B0D4-C6092A29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FC022-BAE9-EF47-9834-753E613E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415A0-55C7-4C4A-8E88-5E725E10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4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E3970-37C0-0043-8978-72F0CF93A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D5CDF-43F7-8842-B7A5-BDAD70FC8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5BA47-77A2-8045-9C94-63B9F5240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ADF57-041E-5C4F-8C42-75606E16CEE1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D2ECC-2CC8-7C4F-A6C2-2114691BF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4D622-F726-364D-A9A4-7EED2F838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9B32D-9D62-0645-8B05-6059CAA6D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2A3A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8200" y="58971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  <a:defRPr sz="4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38200" y="205021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9" name="Google Shape;9;p1"/>
          <p:cNvPicPr preferRelativeResize="0"/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1125" y="5796280"/>
            <a:ext cx="1390649" cy="111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AF9AD4-AB93-2D40-A97C-16359670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80071" y="63956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EA7321A9-73D0-6C4A-B510-799EDD72BE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382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6Iik2fGSprA?feature=oembed" TargetMode="Externa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iIz5nZBoNNc?feature=oembed" TargetMode="Externa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vy.com/" TargetMode="External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://www.world-nuclear.org/" TargetMode="External"/><Relationship Id="rId5" Type="http://schemas.openxmlformats.org/officeDocument/2006/relationships/hyperlink" Target="http://www.nrc.gov/" TargetMode="External"/><Relationship Id="rId4" Type="http://schemas.openxmlformats.org/officeDocument/2006/relationships/hyperlink" Target="http://www.energy.gov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y, outdoor, watercraft&#10;&#10;Description automatically generated">
            <a:extLst>
              <a:ext uri="{FF2B5EF4-FFF2-40B4-BE49-F238E27FC236}">
                <a16:creationId xmlns:a16="http://schemas.microsoft.com/office/drawing/2014/main" id="{F4E59F29-CA0E-2346-A1CB-B82D5B2947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4E8ADD-D415-3C4D-BB70-D888445D0E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4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5E7EEC4-2062-E64D-AF66-F6ADE9D406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5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398FA3D3-BC8E-164D-9C09-1B3601EBEE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6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ater, ship, watercraft&#10;&#10;Description automatically generated">
            <a:extLst>
              <a:ext uri="{FF2B5EF4-FFF2-40B4-BE49-F238E27FC236}">
                <a16:creationId xmlns:a16="http://schemas.microsoft.com/office/drawing/2014/main" id="{078C3162-D551-B44B-89DB-8381D14299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5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utdoor, night sky&#10;&#10;Description automatically generated">
            <a:extLst>
              <a:ext uri="{FF2B5EF4-FFF2-40B4-BE49-F238E27FC236}">
                <a16:creationId xmlns:a16="http://schemas.microsoft.com/office/drawing/2014/main" id="{8FDAC6FD-CB52-0944-9E14-70A0F11282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54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26BEC09-464E-2A4F-82F9-91336DE650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uniform&#10;&#10;Description automatically generated with low confidence">
            <a:extLst>
              <a:ext uri="{FF2B5EF4-FFF2-40B4-BE49-F238E27FC236}">
                <a16:creationId xmlns:a16="http://schemas.microsoft.com/office/drawing/2014/main" id="{40242710-F82D-4C47-A5D3-1B61CF7D6F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26EBAD6-78E3-B247-9296-91817D5F00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92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92CA482A-0880-6449-A480-28489C40B6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6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nline Media 9" descr="Navy Nuclear Officer">
            <a:hlinkClick r:id="" action="ppaction://media"/>
            <a:extLst>
              <a:ext uri="{FF2B5EF4-FFF2-40B4-BE49-F238E27FC236}">
                <a16:creationId xmlns:a16="http://schemas.microsoft.com/office/drawing/2014/main" id="{78DA8C56-1F9C-2F46-AA60-34A36687BD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252BF19-E7D5-0C48-971B-86BCBBC54C0B}"/>
              </a:ext>
            </a:extLst>
          </p:cNvPr>
          <p:cNvSpPr txBox="1">
            <a:spLocks/>
          </p:cNvSpPr>
          <p:nvPr/>
        </p:nvSpPr>
        <p:spPr>
          <a:xfrm>
            <a:off x="108399" y="25519"/>
            <a:ext cx="484268" cy="455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EA7321A9-73D0-6C4A-B510-799EDD72BEE0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 algn="l"/>
              <a:t>19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1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C6B59322-8D48-0D43-93D7-1A10E64D5D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4199" y="-53480"/>
            <a:ext cx="5386954" cy="7026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87045-F97B-334D-A63B-D20B0EEF5304}"/>
              </a:ext>
            </a:extLst>
          </p:cNvPr>
          <p:cNvSpPr txBox="1">
            <a:spLocks/>
          </p:cNvSpPr>
          <p:nvPr/>
        </p:nvSpPr>
        <p:spPr>
          <a:xfrm>
            <a:off x="585205" y="3222551"/>
            <a:ext cx="6054232" cy="109967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ckwell" panose="02060603020205020403" pitchFamily="18" charset="77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3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[Insert Recruiter background/</a:t>
            </a: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273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contact information]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D9C3C3-A978-FA45-AAB4-2E7A0C145493}"/>
              </a:ext>
            </a:extLst>
          </p:cNvPr>
          <p:cNvSpPr txBox="1">
            <a:spLocks/>
          </p:cNvSpPr>
          <p:nvPr/>
        </p:nvSpPr>
        <p:spPr>
          <a:xfrm>
            <a:off x="580744" y="1632833"/>
            <a:ext cx="5763929" cy="7491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ckwell" panose="02060603020205020403" pitchFamily="18" charset="77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6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or Heavy" panose="02000000000000000000" pitchFamily="2" charset="77"/>
                <a:ea typeface="+mj-ea"/>
                <a:cs typeface="Arial" panose="020B0604020202020204" pitchFamily="34" charset="0"/>
              </a:rPr>
              <a:t>NICE TO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6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or Heavy" panose="02000000000000000000" pitchFamily="2" charset="77"/>
                <a:ea typeface="+mj-ea"/>
                <a:cs typeface="Arial" panose="020B0604020202020204" pitchFamily="34" charset="0"/>
              </a:rPr>
              <a:t>MEET YOU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or Heavy" panose="02000000000000000000" pitchFamily="2" charset="77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8E388-B191-D34E-A907-42703940CF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472" y="5584918"/>
            <a:ext cx="1390650" cy="1112099"/>
          </a:xfrm>
          <a:prstGeom prst="rect">
            <a:avLst/>
          </a:prstGeom>
        </p:spPr>
      </p:pic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C4104EC5-0613-9943-9F45-7ECB72143919}"/>
              </a:ext>
            </a:extLst>
          </p:cNvPr>
          <p:cNvSpPr txBox="1">
            <a:spLocks/>
          </p:cNvSpPr>
          <p:nvPr/>
        </p:nvSpPr>
        <p:spPr>
          <a:xfrm>
            <a:off x="108399" y="25519"/>
            <a:ext cx="310145" cy="455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EA7321A9-73D0-6C4A-B510-799EDD72BEE0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 algn="l"/>
              <a:t>2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852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DAA9FA-557E-9B4A-AA5F-AD712DB314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124D4C-FB0D-6344-8CAE-C73D778F96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A709040-69E6-C04B-8624-1A34CACEA2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78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Navy Nuclear Instructor">
            <a:hlinkClick r:id="" action="ppaction://media"/>
            <a:extLst>
              <a:ext uri="{FF2B5EF4-FFF2-40B4-BE49-F238E27FC236}">
                <a16:creationId xmlns:a16="http://schemas.microsoft.com/office/drawing/2014/main" id="{48652397-6033-FF46-A505-CC92267797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8848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B30B039-4085-004B-9508-09FAAB933008}"/>
              </a:ext>
            </a:extLst>
          </p:cNvPr>
          <p:cNvSpPr txBox="1">
            <a:spLocks/>
          </p:cNvSpPr>
          <p:nvPr/>
        </p:nvSpPr>
        <p:spPr>
          <a:xfrm>
            <a:off x="108399" y="25519"/>
            <a:ext cx="484268" cy="455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EA7321A9-73D0-6C4A-B510-799EDD72BEE0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 algn="l"/>
              <a:t>23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24E1B4D-B03B-7143-AE4C-6B8425EBF7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6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105B627-B77F-0F4A-B6F7-285C2CEDE8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5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bmarine in the ocean&#10;&#10;Description automatically generated with medium confidence">
            <a:extLst>
              <a:ext uri="{FF2B5EF4-FFF2-40B4-BE49-F238E27FC236}">
                <a16:creationId xmlns:a16="http://schemas.microsoft.com/office/drawing/2014/main" id="{C71A1E68-CE8A-6F4E-AA4C-84410565F3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8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E970B69-455D-A142-8104-4F5B413CE5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2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9E46806-4FD7-554A-8A8E-ADF1990320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0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7187C89-778F-CD46-B880-BE9F4A2FAA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42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F892E6F-964B-E745-8801-53B664D20D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42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617FD-2FC1-4C11-A5E0-6CBC1848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00" y="1645920"/>
            <a:ext cx="6032500" cy="4101810"/>
          </a:xfrm>
        </p:spPr>
        <p:txBody>
          <a:bodyPr/>
          <a:lstStyle/>
          <a:p>
            <a:r>
              <a:rPr lang="en-US" dirty="0"/>
              <a:t>America’s Navy      </a:t>
            </a:r>
            <a:r>
              <a:rPr lang="en-US" dirty="0">
                <a:hlinkClick r:id="rId3"/>
              </a:rPr>
              <a:t>www.navy.com</a:t>
            </a:r>
            <a:endParaRPr lang="en-US" dirty="0"/>
          </a:p>
          <a:p>
            <a:r>
              <a:rPr lang="en-US" dirty="0"/>
              <a:t>U.S. Department of Energy </a:t>
            </a:r>
            <a:r>
              <a:rPr lang="en-US" dirty="0">
                <a:hlinkClick r:id="rId4"/>
              </a:rPr>
              <a:t>www.energy.gov</a:t>
            </a:r>
            <a:r>
              <a:rPr lang="en-US" dirty="0"/>
              <a:t> </a:t>
            </a:r>
          </a:p>
          <a:p>
            <a:r>
              <a:rPr lang="en-US" dirty="0"/>
              <a:t>Nuclear Regulatory Commission       </a:t>
            </a:r>
            <a:r>
              <a:rPr lang="en-US" dirty="0">
                <a:hlinkClick r:id="rId5"/>
              </a:rPr>
              <a:t>www.nrc.gov</a:t>
            </a:r>
            <a:endParaRPr lang="en-US" dirty="0"/>
          </a:p>
          <a:p>
            <a:r>
              <a:rPr lang="en-US" dirty="0"/>
              <a:t>World Nuclear Association </a:t>
            </a:r>
            <a:r>
              <a:rPr lang="en-US" dirty="0">
                <a:hlinkClick r:id="rId6"/>
              </a:rPr>
              <a:t>www.world-nuclear.org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group of people in uniform&#10;&#10;Description automatically generated with low confidence">
            <a:extLst>
              <a:ext uri="{FF2B5EF4-FFF2-40B4-BE49-F238E27FC236}">
                <a16:creationId xmlns:a16="http://schemas.microsoft.com/office/drawing/2014/main" id="{2AC44541-E688-BA46-8CC0-AE1FFA8D55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62"/>
          <a:stretch/>
        </p:blipFill>
        <p:spPr>
          <a:xfrm>
            <a:off x="7345680" y="0"/>
            <a:ext cx="4968240" cy="6999472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33AF0FA-2598-B64C-8349-442206A161A2}"/>
              </a:ext>
            </a:extLst>
          </p:cNvPr>
          <p:cNvSpPr txBox="1">
            <a:spLocks/>
          </p:cNvSpPr>
          <p:nvPr/>
        </p:nvSpPr>
        <p:spPr>
          <a:xfrm>
            <a:off x="108399" y="25519"/>
            <a:ext cx="484268" cy="4558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EA7321A9-73D0-6C4A-B510-799EDD72BEE0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6ED72A-3CFB-ED4B-9B4B-4EEFD1AD04BB}"/>
              </a:ext>
            </a:extLst>
          </p:cNvPr>
          <p:cNvSpPr txBox="1">
            <a:spLocks/>
          </p:cNvSpPr>
          <p:nvPr/>
        </p:nvSpPr>
        <p:spPr>
          <a:xfrm>
            <a:off x="585205" y="636790"/>
            <a:ext cx="6387095" cy="7491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ockwell" panose="02060603020205020403" pitchFamily="18" charset="77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4800" b="0" i="0" u="none" strike="noStrike" kern="0" cap="none" spc="5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iberator Heavy"/>
                <a:ea typeface="+mj-ea"/>
                <a:cs typeface="Arial" panose="020B0604020202020204" pitchFamily="34" charset="0"/>
                <a:sym typeface="Liberator Heavy"/>
              </a:rPr>
              <a:t>WANT MORE INFO?</a:t>
            </a:r>
          </a:p>
        </p:txBody>
      </p:sp>
    </p:spTree>
    <p:extLst>
      <p:ext uri="{BB962C8B-B14F-4D97-AF65-F5344CB8AC3E}">
        <p14:creationId xmlns:p14="http://schemas.microsoft.com/office/powerpoint/2010/main" val="217223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FC3BA0-0EBE-3445-B360-37DEC9876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70E3EC-0930-42C5-A19B-D286365A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618247"/>
            <a:ext cx="11435680" cy="1325563"/>
          </a:xfrm>
        </p:spPr>
        <p:txBody>
          <a:bodyPr/>
          <a:lstStyle/>
          <a:p>
            <a:r>
              <a:rPr lang="en-US" sz="7000" b="0" spc="300" dirty="0">
                <a:latin typeface="Liberator Heavy" panose="02000000000000000000" pitchFamily="2" charset="77"/>
              </a:rPr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3896E6-94AB-4D08-97A0-9179969AE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1" y="3276600"/>
            <a:ext cx="10058397" cy="90646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i="1" spc="3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CONTACT INFO: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F7E18-E61F-4745-859B-7D2EAFC626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0958" y="5623829"/>
            <a:ext cx="2186608" cy="9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8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ansport&#10;&#10;Description automatically generated">
            <a:extLst>
              <a:ext uri="{FF2B5EF4-FFF2-40B4-BE49-F238E27FC236}">
                <a16:creationId xmlns:a16="http://schemas.microsoft.com/office/drawing/2014/main" id="{90A22762-A693-4143-982A-E5471013BD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6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7C9EA67-3F3C-B840-AC08-5AA52AADEE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43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CE5CF5F-42A0-C240-92E9-DAE3052EF2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94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60E0CE8-610C-7444-B7F6-E213E1EEE5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7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ebsite&#10;&#10;Description automatically generated">
            <a:extLst>
              <a:ext uri="{FF2B5EF4-FFF2-40B4-BE49-F238E27FC236}">
                <a16:creationId xmlns:a16="http://schemas.microsoft.com/office/drawing/2014/main" id="{CDA4E8BD-A2BC-9C45-A245-FBA31B54A5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7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A30C3BC-0284-AD4B-AFB6-6703B0FEA0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avy Theme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575</Words>
  <Application>Microsoft Macintosh PowerPoint</Application>
  <PresentationFormat>Widescreen</PresentationFormat>
  <Paragraphs>55</Paragraphs>
  <Slides>31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Liberator Heavy</vt:lpstr>
      <vt:lpstr>Roboto</vt:lpstr>
      <vt:lpstr>Rockwell</vt:lpstr>
      <vt:lpstr>Office Theme</vt:lpstr>
      <vt:lpstr>Navy Theme 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 Frank</dc:creator>
  <cp:lastModifiedBy>Michael Buehl</cp:lastModifiedBy>
  <cp:revision>3</cp:revision>
  <dcterms:created xsi:type="dcterms:W3CDTF">2021-12-16T16:00:53Z</dcterms:created>
  <dcterms:modified xsi:type="dcterms:W3CDTF">2022-03-15T14:22:55Z</dcterms:modified>
</cp:coreProperties>
</file>